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2" r:id="rId5"/>
    <p:sldMasterId id="2147483670" r:id="rId6"/>
  </p:sldMasterIdLst>
  <p:notesMasterIdLst>
    <p:notesMasterId r:id="rId13"/>
  </p:notesMasterIdLst>
  <p:handoutMasterIdLst>
    <p:handoutMasterId r:id="rId14"/>
  </p:handoutMasterIdLst>
  <p:sldIdLst>
    <p:sldId id="266" r:id="rId7"/>
    <p:sldId id="298" r:id="rId8"/>
    <p:sldId id="295" r:id="rId9"/>
    <p:sldId id="296" r:id="rId10"/>
    <p:sldId id="297" r:id="rId11"/>
    <p:sldId id="299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298"/>
            <p14:sldId id="295"/>
            <p14:sldId id="296"/>
            <p14:sldId id="297"/>
            <p14:sldId id="299"/>
          </p14:sldIdLst>
        </p14:section>
        <p14:section name="Untitled Section" id="{7B127FBF-BC56-4860-971D-3F72A931DBE4}">
          <p14:sldIdLst/>
        </p14:section>
        <p14:section name="Untitled Section" id="{F66500A6-9360-40F9-A1E5-5AFA4FAF4375}">
          <p14:sldIdLst/>
        </p14:section>
        <p14:section name="Untitled Section" id="{F368FC9B-8A99-D042-9DC4-CAB8B943863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queline Garner" initials="J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6" autoAdjust="0"/>
    <p:restoredTop sz="94686" autoAdjust="0"/>
  </p:normalViewPr>
  <p:slideViewPr>
    <p:cSldViewPr snapToGrid="0" snapToObjects="1">
      <p:cViewPr varScale="1">
        <p:scale>
          <a:sx n="90" d="100"/>
          <a:sy n="90" d="100"/>
        </p:scale>
        <p:origin x="810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E5885-4E52-46B9-9883-F7042C1FF1F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D4DAB-4E54-4629-B156-2AF0699B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9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I’m Jacqueline Garner, and welcome to Financial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4DAB-4E54-4629-B156-2AF0699B56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32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691832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8" y="1268453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47625" y="1268453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543573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7" y="1268453"/>
            <a:ext cx="8186095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8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8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8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268453"/>
            <a:ext cx="4213956" cy="35758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32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8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8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8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r>
              <a:rPr lang="en-US" b="0" dirty="0">
                <a:latin typeface="Vitesse Bold"/>
                <a:cs typeface="Vitesse Bold"/>
              </a:rPr>
              <a:t>Financial 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703947"/>
            <a:ext cx="5279783" cy="712847"/>
          </a:xfrm>
        </p:spPr>
        <p:txBody>
          <a:bodyPr/>
          <a:lstStyle/>
          <a:p>
            <a:r>
              <a:rPr lang="en-US" b="1" dirty="0"/>
              <a:t>Capital Budgeting and Valuation Models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2302393"/>
            <a:ext cx="4305091" cy="432669"/>
          </a:xfrm>
        </p:spPr>
        <p:txBody>
          <a:bodyPr anchor="ctr"/>
          <a:lstStyle/>
          <a:p>
            <a:r>
              <a:rPr lang="en-US" dirty="0"/>
              <a:t>Jacqueline Garner,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2680372"/>
            <a:ext cx="4305091" cy="254281"/>
          </a:xfrm>
        </p:spPr>
        <p:txBody>
          <a:bodyPr/>
          <a:lstStyle/>
          <a:p>
            <a:r>
              <a:rPr lang="en-US" dirty="0"/>
              <a:t>Lecturer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sz="2000" dirty="0"/>
              <a:t>What is a Capital Budget?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2913751"/>
            <a:ext cx="4305091" cy="322253"/>
          </a:xfrm>
        </p:spPr>
        <p:txBody>
          <a:bodyPr/>
          <a:lstStyle/>
          <a:p>
            <a:r>
              <a:rPr lang="en-US" dirty="0" err="1"/>
              <a:t>Scheller</a:t>
            </a:r>
            <a:r>
              <a:rPr lang="en-US" dirty="0"/>
              <a:t> College of Business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45583" y="467650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4" y="1047859"/>
            <a:ext cx="3217315" cy="30477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0CF2FD-98D5-480E-99E8-ED2DCC83A7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349" y="964801"/>
            <a:ext cx="4319651" cy="3562526"/>
          </a:xfrm>
        </p:spPr>
        <p:txBody>
          <a:bodyPr/>
          <a:lstStyle/>
          <a:p>
            <a:r>
              <a:rPr lang="en-US" sz="1800" dirty="0"/>
              <a:t>Capital budgeting is the process by which a firm decides whether it will take on a new “project” or investment.  The investment is funded via the firm’s capital structure (debt and equity). </a:t>
            </a:r>
          </a:p>
          <a:p>
            <a:endParaRPr lang="en-US" sz="1800" dirty="0"/>
          </a:p>
          <a:p>
            <a:r>
              <a:rPr lang="en-US" sz="1800" dirty="0"/>
              <a:t>Examples of a new project are as simple as replacement of machinery or as complex as purchasing a new plant.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1DE7D3-9508-4F30-928B-91751E74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9"/>
            <a:ext cx="6182318" cy="690122"/>
          </a:xfrm>
        </p:spPr>
        <p:txBody>
          <a:bodyPr/>
          <a:lstStyle/>
          <a:p>
            <a:r>
              <a:rPr lang="en-US"/>
              <a:t>Capital Budgeting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6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EF0355-856F-4A83-9B02-78CC49219E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349" y="1080001"/>
            <a:ext cx="4319651" cy="3562526"/>
          </a:xfrm>
        </p:spPr>
        <p:txBody>
          <a:bodyPr/>
          <a:lstStyle/>
          <a:p>
            <a:r>
              <a:rPr lang="en-US" sz="1800" dirty="0"/>
              <a:t>Goal of capital budgeting mimics the goal of the firm: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To increase the value to shareholders </a:t>
            </a:r>
          </a:p>
          <a:p>
            <a:endParaRPr lang="en-US" sz="1800" dirty="0"/>
          </a:p>
          <a:p>
            <a:r>
              <a:rPr lang="en-US" sz="1800" dirty="0"/>
              <a:t>The basic decision: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Is the price of the investment worth the cash flows the investment produces?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9CD22-F201-40AB-B8DE-98C23490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9"/>
            <a:ext cx="6182318" cy="805322"/>
          </a:xfrm>
        </p:spPr>
        <p:txBody>
          <a:bodyPr/>
          <a:lstStyle/>
          <a:p>
            <a:r>
              <a:rPr lang="en-US"/>
              <a:t>Capital Budgeting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8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D71A3-DB8F-4B96-AA37-E23A406D60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349" y="964801"/>
            <a:ext cx="4319651" cy="3562526"/>
          </a:xfrm>
        </p:spPr>
        <p:txBody>
          <a:bodyPr/>
          <a:lstStyle/>
          <a:p>
            <a:r>
              <a:rPr lang="en-US" dirty="0"/>
              <a:t>Suppose a firm considered buying a steel mill and keeping it for 5 years.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800" dirty="0"/>
              <a:t>Outflow for the mill at t = 0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800" dirty="0"/>
              <a:t>The mill will produce cash flows from </a:t>
            </a:r>
          </a:p>
          <a:p>
            <a:r>
              <a:rPr lang="en-US" sz="1800" dirty="0"/>
              <a:t>		</a:t>
            </a:r>
            <a:r>
              <a:rPr lang="en-US" sz="1800" b="1" dirty="0"/>
              <a:t>t = 1 to t = 5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800" dirty="0"/>
              <a:t>Basic question:  Is the discounted value of the cash flows more than the price at t = 0?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3D53C8-1FFC-4C4F-BA1F-B15B85483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9"/>
            <a:ext cx="6182318" cy="690122"/>
          </a:xfrm>
        </p:spPr>
        <p:txBody>
          <a:bodyPr/>
          <a:lstStyle/>
          <a:p>
            <a:r>
              <a:rPr lang="en-US"/>
              <a:t>Capital Budgeting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type="chart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" y="987652"/>
            <a:ext cx="3346748" cy="33467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641091077"/>
      </p:ext>
    </p:extLst>
  </p:cSld>
  <p:clrMapOvr>
    <a:masterClrMapping/>
  </p:clrMapOvr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6D43FDACDF02458C96071D7628C880" ma:contentTypeVersion="10" ma:contentTypeDescription="Create a new document." ma:contentTypeScope="" ma:versionID="9b00d83272e68a3ffced5c36848c19b9">
  <xsd:schema xmlns:xsd="http://www.w3.org/2001/XMLSchema" xmlns:xs="http://www.w3.org/2001/XMLSchema" xmlns:p="http://schemas.microsoft.com/office/2006/metadata/properties" xmlns:ns1="http://schemas.microsoft.com/sharepoint/v3" xmlns:ns2="b057fda7-913b-4ab6-8820-932873bcd66c" xmlns:ns3="c1493ba7-63c2-4cf8-b36d-87bfbc6968c0" targetNamespace="http://schemas.microsoft.com/office/2006/metadata/properties" ma:root="true" ma:fieldsID="5c8553f70c99d19755ac405a6433f273" ns1:_="" ns2:_="" ns3:_="">
    <xsd:import namespace="http://schemas.microsoft.com/sharepoint/v3"/>
    <xsd:import namespace="b057fda7-913b-4ab6-8820-932873bcd66c"/>
    <xsd:import namespace="c1493ba7-63c2-4cf8-b36d-87bfbc6968c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7fda7-913b-4ab6-8820-932873bcd66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93ba7-63c2-4cf8-b36d-87bfbc69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1FFA9B4-C1E3-4A4B-848F-CAEC273080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057fda7-913b-4ab6-8820-932873bcd66c"/>
    <ds:schemaRef ds:uri="c1493ba7-63c2-4cf8-b36d-87bfbc6968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CA0485-05C4-4FDB-8BF9-82A4FA65C7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764729-3515-46ED-8ED5-215A2D8225F5}">
  <ds:schemaRefs>
    <ds:schemaRef ds:uri="c1493ba7-63c2-4cf8-b36d-87bfbc6968c0"/>
    <ds:schemaRef ds:uri="http://purl.org/dc/elements/1.1/"/>
    <ds:schemaRef ds:uri="http://schemas.microsoft.com/office/2006/metadata/properties"/>
    <ds:schemaRef ds:uri="http://schemas.microsoft.com/sharepoint/v3"/>
    <ds:schemaRef ds:uri="b057fda7-913b-4ab6-8820-932873bcd66c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171</Words>
  <Application>Microsoft Office PowerPoint</Application>
  <PresentationFormat>On-screen Show (16:9)</PresentationFormat>
  <Paragraphs>26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Helvetica</vt:lpstr>
      <vt:lpstr>Vitesse</vt:lpstr>
      <vt:lpstr>Vitesse Bold</vt:lpstr>
      <vt:lpstr>Vitesse Medium</vt:lpstr>
      <vt:lpstr>Half Page Slash</vt:lpstr>
      <vt:lpstr>Full Page Layout</vt:lpstr>
      <vt:lpstr>Head Shot</vt:lpstr>
      <vt:lpstr>Financial Modeling</vt:lpstr>
      <vt:lpstr>Before We Begin…</vt:lpstr>
      <vt:lpstr>Capital Budgeting</vt:lpstr>
      <vt:lpstr>Capital Budgeting</vt:lpstr>
      <vt:lpstr>Capital Budgeting</vt:lpstr>
      <vt:lpstr>Summary </vt:lpstr>
    </vt:vector>
  </TitlesOfParts>
  <Company>www.gatech.edu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Jacqueline Garner</cp:lastModifiedBy>
  <cp:revision>113</cp:revision>
  <dcterms:created xsi:type="dcterms:W3CDTF">2017-01-20T18:55:05Z</dcterms:created>
  <dcterms:modified xsi:type="dcterms:W3CDTF">2018-09-17T02:07:31Z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0x010100E16D43FDACDF02458C96071D7628C880</vt:lpwstr>
  </property>
</Properties>
</file>